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63" autoAdjust="0"/>
  </p:normalViewPr>
  <p:slideViewPr>
    <p:cSldViewPr>
      <p:cViewPr varScale="1">
        <p:scale>
          <a:sx n="81" d="100"/>
          <a:sy n="81" d="100"/>
        </p:scale>
        <p:origin x="-90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B2A2D-AF01-46FC-ABDB-669C90E6461E}" type="datetimeFigureOut">
              <a:rPr lang="en-US" smtClean="0"/>
              <a:t>11/27/2012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5CBFE-AB53-41DD-9A23-F64E56B38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20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</a:t>
            </a:r>
            <a:r>
              <a:rPr lang="en-US" baseline="0" dirty="0" smtClean="0"/>
              <a:t> Math</a:t>
            </a:r>
          </a:p>
          <a:p>
            <a:endParaRPr lang="en-US" baseline="0" dirty="0" smtClean="0"/>
          </a:p>
          <a:p>
            <a:r>
              <a:rPr lang="en-US" baseline="0" dirty="0" smtClean="0"/>
              <a:t>1.) Start with the number of feet in a yard.  Square it.  Subtract 35.  Find half of the difference.  Add 8.  (-5)</a:t>
            </a:r>
          </a:p>
          <a:p>
            <a:endParaRPr lang="en-US" baseline="0" dirty="0" smtClean="0"/>
          </a:p>
          <a:p>
            <a:r>
              <a:rPr lang="en-US" baseline="0" dirty="0" smtClean="0"/>
              <a:t>2.) Start with the number of cm in a meter.  Find the square root.  Subtract 45.  Find one seventh of the difference.  Add 12.  (7)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5CBFE-AB53-41DD-9A23-F64E56B38D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6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A03F22-59A4-4312-A046-48CE1F60D6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F1B96C-6EBF-43EF-B412-3E1BBC3E0FAC}" type="datetimeFigureOut">
              <a:rPr lang="en-US" smtClean="0"/>
              <a:t>11/26/2012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543800" cy="914400"/>
          </a:xfrm>
        </p:spPr>
        <p:txBody>
          <a:bodyPr/>
          <a:lstStyle/>
          <a:p>
            <a:r>
              <a:rPr lang="en-US" sz="4800" dirty="0" smtClean="0"/>
              <a:t>Tuesday, November 27, 2012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4800" y="914400"/>
                <a:ext cx="7848600" cy="586740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/>
                  <a:t>Agenda: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TISK Problems, 2MM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Homework Check 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Continue lesson 10-6: Solving Systems</a:t>
                </a:r>
              </a:p>
              <a:p>
                <a:pPr marL="342900" indent="-342900">
                  <a:buFont typeface="Arial" charset="0"/>
                  <a:buChar char="•"/>
                </a:pPr>
                <a:r>
                  <a:rPr lang="en-US" sz="2400" dirty="0" smtClean="0"/>
                  <a:t>Homework: </a:t>
                </a:r>
                <a:br>
                  <a:rPr lang="en-US" sz="2400" dirty="0" smtClean="0"/>
                </a:br>
                <a:r>
                  <a:rPr lang="en-US" sz="2400" dirty="0" smtClean="0"/>
                  <a:t>Systems of Equations: Graphic Method Worksheet</a:t>
                </a:r>
              </a:p>
              <a:p>
                <a:endParaRPr lang="en-US" sz="900" dirty="0"/>
              </a:p>
              <a:p>
                <a:r>
                  <a:rPr lang="en-US" sz="2400" dirty="0" smtClean="0"/>
                  <a:t>TISK Problems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−7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−(3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+9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Evaluate: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−5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−7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Find the requested information.  Write your answer as a complete sentence.  </a:t>
                </a:r>
                <a:br>
                  <a:rPr lang="en-US" sz="2400" dirty="0" smtClean="0"/>
                </a:br>
                <a:r>
                  <a:rPr lang="en-US" sz="2400" dirty="0" smtClean="0"/>
                  <a:t>Evan earns a 4% commission on his weekly sales plus a $250 weekly salary.  If his sales totaled $8,350 last week, how much did he earn for the week?</a:t>
                </a:r>
                <a:endParaRPr lang="en-US" sz="2400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4800" y="914400"/>
                <a:ext cx="7848600" cy="5867400"/>
              </a:xfrm>
              <a:blipFill rotWithShape="1">
                <a:blip r:embed="rId3"/>
                <a:stretch>
                  <a:fillRect l="-1165" t="-831" b="-3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61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Determine if the ordered pair is a solution of each system of equations.</a:t>
                </a:r>
              </a:p>
              <a:p>
                <a:pPr marL="571500" indent="-457200">
                  <a:buAutoNum type="arabicPeriod"/>
                </a:pPr>
                <a:r>
                  <a:rPr lang="en-US" dirty="0" smtClean="0"/>
                  <a:t>(2, 3)   	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b="0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571500" indent="-457200">
                  <a:buFont typeface="+mj-lt"/>
                  <a:buAutoNum type="arabicPeriod" startAt="2"/>
                </a:pPr>
                <a:r>
                  <a:rPr lang="en-US" dirty="0" smtClean="0"/>
                  <a:t>(2, 7)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b="0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571500" indent="-457200">
                  <a:buFont typeface="+mj-lt"/>
                  <a:buAutoNum type="arabicPeriod" startAt="3"/>
                </a:pPr>
                <a:r>
                  <a:rPr lang="en-US" dirty="0" smtClean="0"/>
                  <a:t>(2, 4)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b="0" dirty="0" smtClean="0"/>
              </a:p>
              <a:p>
                <a:pPr marL="411480" lvl="1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 smtClean="0"/>
              </a:p>
              <a:p>
                <a:pPr marL="571500" indent="-457200">
                  <a:buFont typeface="+mj-lt"/>
                  <a:buAutoNum type="arabicPeriod" startAt="3"/>
                </a:pPr>
                <a:r>
                  <a:rPr lang="en-US" dirty="0" smtClean="0"/>
                  <a:t>(2, 2)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b="0" dirty="0" smtClean="0"/>
              </a:p>
              <a:p>
                <a:pPr marL="41148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038600" y="2457033"/>
                <a:ext cx="4191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chemeClr val="accent1"/>
                  </a:buClr>
                  <a:buFont typeface="+mj-lt"/>
                  <a:buAutoNum type="arabicPeriod" startAt="17"/>
                </a:pPr>
                <a:r>
                  <a:rPr lang="en-US" sz="2200" dirty="0" smtClean="0"/>
                  <a:t> (0, 1) 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=−2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sz="2200" b="0" dirty="0" smtClean="0"/>
              </a:p>
              <a:p>
                <a:pPr lvl="1">
                  <a:buClr>
                    <a:schemeClr val="accent1"/>
                  </a:buClr>
                </a:pPr>
                <a:r>
                  <a:rPr lang="en-US" sz="2200" dirty="0"/>
                  <a:t>	</a:t>
                </a:r>
                <a:r>
                  <a:rPr lang="en-US" sz="2200" dirty="0" smtClean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+1</m:t>
                    </m:r>
                  </m:oMath>
                </a14:m>
                <a:endParaRPr lang="en-US" sz="2200" dirty="0" smtClean="0"/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eriod" startAt="17"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(5, 11)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=3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sz="2200" b="0" dirty="0" smtClean="0"/>
              </a:p>
              <a:p>
                <a:pPr lvl="1">
                  <a:buClr>
                    <a:schemeClr val="accent1"/>
                  </a:buClr>
                </a:pPr>
                <a:r>
                  <a:rPr lang="en-US" sz="2200" dirty="0"/>
                  <a:t>	</a:t>
                </a:r>
                <a:r>
                  <a:rPr lang="en-US" sz="2200" dirty="0" smtClean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+1</m:t>
                    </m:r>
                  </m:oMath>
                </a14:m>
                <a:endParaRPr lang="en-US" sz="2200" dirty="0" smtClean="0"/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eriod" startAt="17"/>
                </a:pPr>
                <a:r>
                  <a:rPr lang="en-US" sz="2200" dirty="0"/>
                  <a:t> </a:t>
                </a:r>
                <a:r>
                  <a:rPr lang="en-US" sz="2200" dirty="0" smtClean="0"/>
                  <a:t>(-1, 5)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=4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+1</m:t>
                    </m:r>
                  </m:oMath>
                </a14:m>
                <a:endParaRPr lang="en-US" sz="2200" dirty="0" smtClean="0"/>
              </a:p>
              <a:p>
                <a:pPr lvl="1">
                  <a:buClr>
                    <a:schemeClr val="accent1"/>
                  </a:buClr>
                </a:pPr>
                <a:r>
                  <a:rPr lang="en-US" sz="2200" dirty="0"/>
                  <a:t>	</a:t>
                </a:r>
                <a:r>
                  <a:rPr lang="en-US" sz="2200" dirty="0" smtClean="0"/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=3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sz="2200" dirty="0" smtClean="0"/>
              </a:p>
              <a:p>
                <a:pPr marL="342900" indent="-342900">
                  <a:buClr>
                    <a:schemeClr val="accent1"/>
                  </a:buClr>
                  <a:buFont typeface="+mj-lt"/>
                  <a:buAutoNum type="arabicPeriod" startAt="17"/>
                </a:pPr>
                <a:r>
                  <a:rPr lang="en-US" sz="2200" dirty="0" smtClean="0"/>
                  <a:t> (-6, -9) 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sz="2200" b="0" dirty="0" smtClean="0"/>
              </a:p>
              <a:p>
                <a:pPr>
                  <a:buClr>
                    <a:schemeClr val="accent1"/>
                  </a:buClr>
                </a:pPr>
                <a:r>
                  <a:rPr lang="en-US" sz="2200" dirty="0" smtClean="0"/>
                  <a:t>	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𝑦</m:t>
                    </m:r>
                    <m:r>
                      <a:rPr lang="en-US" sz="2200" b="0" i="1" smtClean="0">
                        <a:latin typeface="Cambria Math"/>
                      </a:rPr>
                      <m:t>=2</m:t>
                    </m:r>
                    <m:r>
                      <a:rPr lang="en-US" sz="2200" b="0" i="1" smtClean="0">
                        <a:latin typeface="Cambria Math"/>
                      </a:rPr>
                      <m:t>𝑥</m:t>
                    </m:r>
                    <m:r>
                      <a:rPr lang="en-US" sz="22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sz="2200" dirty="0" smtClean="0"/>
                  <a:t>	</a:t>
                </a:r>
                <a:endParaRPr lang="en-US" sz="2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457033"/>
                <a:ext cx="4191000" cy="2800767"/>
              </a:xfrm>
              <a:prstGeom prst="rect">
                <a:avLst/>
              </a:prstGeom>
              <a:blipFill rotWithShape="1">
                <a:blip r:embed="rId3"/>
                <a:stretch>
                  <a:fillRect l="-2038" t="-1739" b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28600" y="2590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505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479" y="4267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0292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No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94122" y="2667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No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94122" y="3429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4122" y="408997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No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94122" y="485197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41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sz="4000"/>
              <a:t>Graphing to Solve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first way to solve a system of equations is by graphing the equations.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point where the two equations intersect is the solution to the system.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2438400"/>
            <a:ext cx="853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Example 1. Solve the system by graphing. </a:t>
            </a:r>
          </a:p>
        </p:txBody>
      </p:sp>
      <p:graphicFrame>
        <p:nvGraphicFramePr>
          <p:cNvPr id="59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373268"/>
              </p:ext>
            </p:extLst>
          </p:nvPr>
        </p:nvGraphicFramePr>
        <p:xfrm>
          <a:off x="3074239" y="4036944"/>
          <a:ext cx="2499360" cy="26447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60" name="Oval 194"/>
          <p:cNvSpPr>
            <a:spLocks noChangeArrowheads="1"/>
          </p:cNvSpPr>
          <p:nvPr/>
        </p:nvSpPr>
        <p:spPr bwMode="auto">
          <a:xfrm>
            <a:off x="3896564" y="5560944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195"/>
          <p:cNvSpPr>
            <a:spLocks noChangeArrowheads="1"/>
          </p:cNvSpPr>
          <p:nvPr/>
        </p:nvSpPr>
        <p:spPr bwMode="auto">
          <a:xfrm>
            <a:off x="4258514" y="5984807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96"/>
          <p:cNvSpPr>
            <a:spLocks noChangeShapeType="1"/>
          </p:cNvSpPr>
          <p:nvPr/>
        </p:nvSpPr>
        <p:spPr bwMode="auto">
          <a:xfrm>
            <a:off x="3074239" y="4646544"/>
            <a:ext cx="167640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Oval 197"/>
          <p:cNvSpPr>
            <a:spLocks noChangeArrowheads="1"/>
          </p:cNvSpPr>
          <p:nvPr/>
        </p:nvSpPr>
        <p:spPr bwMode="auto">
          <a:xfrm>
            <a:off x="3455239" y="5087869"/>
            <a:ext cx="92075" cy="92075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198"/>
          <p:cNvSpPr>
            <a:spLocks noChangeArrowheads="1"/>
          </p:cNvSpPr>
          <p:nvPr/>
        </p:nvSpPr>
        <p:spPr bwMode="auto">
          <a:xfrm>
            <a:off x="4674439" y="4211569"/>
            <a:ext cx="92075" cy="92075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199"/>
          <p:cNvSpPr>
            <a:spLocks noChangeShapeType="1"/>
          </p:cNvSpPr>
          <p:nvPr/>
        </p:nvSpPr>
        <p:spPr bwMode="auto">
          <a:xfrm flipV="1">
            <a:off x="2998039" y="3960744"/>
            <a:ext cx="2209800" cy="1447800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Oval 200"/>
          <p:cNvSpPr>
            <a:spLocks noChangeArrowheads="1"/>
          </p:cNvSpPr>
          <p:nvPr/>
        </p:nvSpPr>
        <p:spPr bwMode="auto">
          <a:xfrm>
            <a:off x="3426664" y="5062469"/>
            <a:ext cx="92075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4102939" y="3792469"/>
            <a:ext cx="0" cy="3063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921839" y="5348219"/>
            <a:ext cx="289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Line 10"/>
          <p:cNvSpPr>
            <a:spLocks noChangeShapeType="1"/>
          </p:cNvSpPr>
          <p:nvPr/>
        </p:nvSpPr>
        <p:spPr bwMode="auto">
          <a:xfrm>
            <a:off x="5813747" y="288070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14"/>
          <p:cNvSpPr>
            <a:spLocks noChangeShapeType="1"/>
          </p:cNvSpPr>
          <p:nvPr/>
        </p:nvSpPr>
        <p:spPr bwMode="auto">
          <a:xfrm>
            <a:off x="5737547" y="3737829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>
            <a:off x="169290" y="3636655"/>
            <a:ext cx="2514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/>
              <p:cNvSpPr txBox="1"/>
              <p:nvPr/>
            </p:nvSpPr>
            <p:spPr>
              <a:xfrm>
                <a:off x="5461027" y="1872510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−3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=−9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027" y="1872510"/>
                <a:ext cx="29718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5689627" y="2381004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27" y="2381004"/>
                <a:ext cx="96232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7289827" y="2381004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827" y="2381004"/>
                <a:ext cx="96232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5613427" y="2918799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=3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−9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427" y="2918799"/>
                <a:ext cx="2971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7289827" y="3223683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827" y="3223683"/>
                <a:ext cx="96232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5813747" y="3225668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747" y="3225668"/>
                <a:ext cx="96232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/>
              <p:cNvSpPr txBox="1"/>
              <p:nvPr/>
            </p:nvSpPr>
            <p:spPr>
              <a:xfrm>
                <a:off x="5613427" y="3793713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+9=3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3427" y="3793713"/>
                <a:ext cx="29718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9" name="Table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168864"/>
              </p:ext>
            </p:extLst>
          </p:nvPr>
        </p:nvGraphicFramePr>
        <p:xfrm>
          <a:off x="6643573" y="5562971"/>
          <a:ext cx="157624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88120"/>
                <a:gridCol w="788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/>
              <p:cNvSpPr txBox="1"/>
              <p:nvPr/>
            </p:nvSpPr>
            <p:spPr>
              <a:xfrm>
                <a:off x="76200" y="2838355"/>
                <a:ext cx="2514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838355"/>
                <a:ext cx="25146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/>
              <p:cNvSpPr txBox="1"/>
              <p:nvPr/>
            </p:nvSpPr>
            <p:spPr>
              <a:xfrm>
                <a:off x="238027" y="3227108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027" y="3227108"/>
                <a:ext cx="96232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/>
              <p:cNvSpPr txBox="1"/>
              <p:nvPr/>
            </p:nvSpPr>
            <p:spPr>
              <a:xfrm>
                <a:off x="1838227" y="3227108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227" y="3227108"/>
                <a:ext cx="962320" cy="52322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762000" y="3662383"/>
                <a:ext cx="2286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662383"/>
                <a:ext cx="2286000" cy="52322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870699"/>
              </p:ext>
            </p:extLst>
          </p:nvPr>
        </p:nvGraphicFramePr>
        <p:xfrm>
          <a:off x="638470" y="4373880"/>
          <a:ext cx="157624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8120"/>
                <a:gridCol w="788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/>
              <p:cNvSpPr txBox="1"/>
              <p:nvPr/>
            </p:nvSpPr>
            <p:spPr>
              <a:xfrm>
                <a:off x="7278829" y="4006110"/>
                <a:ext cx="962320" cy="673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  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829" y="4006110"/>
                <a:ext cx="962320" cy="67371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6046039" y="4006110"/>
                <a:ext cx="962320" cy="673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              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039" y="4006110"/>
                <a:ext cx="962320" cy="673711"/>
              </a:xfrm>
              <a:prstGeom prst="rect">
                <a:avLst/>
              </a:prstGeom>
              <a:blipFill rotWithShape="1">
                <a:blip r:embed="rId14"/>
                <a:stretch>
                  <a:fillRect r="-22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Line 14"/>
          <p:cNvSpPr>
            <a:spLocks noChangeShapeType="1"/>
          </p:cNvSpPr>
          <p:nvPr/>
        </p:nvSpPr>
        <p:spPr bwMode="auto">
          <a:xfrm>
            <a:off x="5842027" y="4774528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/>
              <p:nvPr/>
            </p:nvSpPr>
            <p:spPr>
              <a:xfrm>
                <a:off x="5689627" y="4813215"/>
                <a:ext cx="29718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+3=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627" y="4813215"/>
                <a:ext cx="2971800" cy="90178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/>
          <p:cNvSpPr txBox="1"/>
          <p:nvPr/>
        </p:nvSpPr>
        <p:spPr>
          <a:xfrm>
            <a:off x="2109193" y="5341902"/>
            <a:ext cx="130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(-3, 1)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278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196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72" grpId="0"/>
      <p:bldP spid="73" grpId="0"/>
      <p:bldP spid="74" grpId="0"/>
      <p:bldP spid="75" grpId="0"/>
      <p:bldP spid="76" grpId="0"/>
      <p:bldP spid="77" grpId="0"/>
      <p:bldP spid="78" grpId="0"/>
      <p:bldP spid="80" grpId="0"/>
      <p:bldP spid="81" grpId="0"/>
      <p:bldP spid="82" grpId="0"/>
      <p:bldP spid="83" grpId="0"/>
      <p:bldP spid="85" grpId="0"/>
      <p:bldP spid="86" grpId="0"/>
      <p:bldP spid="87" grpId="0" animBg="1"/>
      <p:bldP spid="88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2. Together…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29" y="1371600"/>
            <a:ext cx="8229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Solve the </a:t>
            </a:r>
            <a:r>
              <a:rPr lang="en-US" dirty="0" smtClean="0"/>
              <a:t>system </a:t>
            </a:r>
            <a:r>
              <a:rPr lang="en-US" dirty="0"/>
              <a:t>graphically.  </a:t>
            </a:r>
          </a:p>
        </p:txBody>
      </p:sp>
      <p:graphicFrame>
        <p:nvGraphicFramePr>
          <p:cNvPr id="923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70554"/>
              </p:ext>
            </p:extLst>
          </p:nvPr>
        </p:nvGraphicFramePr>
        <p:xfrm>
          <a:off x="3048000" y="3581400"/>
          <a:ext cx="2499360" cy="26447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9410" name="Oval 194"/>
          <p:cNvSpPr>
            <a:spLocks noChangeArrowheads="1"/>
          </p:cNvSpPr>
          <p:nvPr/>
        </p:nvSpPr>
        <p:spPr bwMode="auto">
          <a:xfrm>
            <a:off x="3824287" y="3962400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11" name="Oval 195"/>
          <p:cNvSpPr>
            <a:spLocks noChangeArrowheads="1"/>
          </p:cNvSpPr>
          <p:nvPr/>
        </p:nvSpPr>
        <p:spPr bwMode="auto">
          <a:xfrm>
            <a:off x="4251325" y="3962400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12" name="Line 196"/>
          <p:cNvSpPr>
            <a:spLocks noChangeShapeType="1"/>
          </p:cNvSpPr>
          <p:nvPr/>
        </p:nvSpPr>
        <p:spPr bwMode="auto">
          <a:xfrm>
            <a:off x="3025067" y="4023683"/>
            <a:ext cx="2562121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3" name="Oval 197"/>
          <p:cNvSpPr>
            <a:spLocks noChangeArrowheads="1"/>
          </p:cNvSpPr>
          <p:nvPr/>
        </p:nvSpPr>
        <p:spPr bwMode="auto">
          <a:xfrm>
            <a:off x="4251325" y="5775325"/>
            <a:ext cx="92075" cy="92075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14" name="Oval 198"/>
          <p:cNvSpPr>
            <a:spLocks noChangeArrowheads="1"/>
          </p:cNvSpPr>
          <p:nvPr/>
        </p:nvSpPr>
        <p:spPr bwMode="auto">
          <a:xfrm>
            <a:off x="4479925" y="4846637"/>
            <a:ext cx="92075" cy="92075"/>
          </a:xfrm>
          <a:prstGeom prst="ellipse">
            <a:avLst/>
          </a:prstGeom>
          <a:solidFill>
            <a:schemeClr val="accent4"/>
          </a:solidFill>
          <a:ln w="952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15" name="Line 199"/>
          <p:cNvSpPr>
            <a:spLocks noChangeShapeType="1"/>
          </p:cNvSpPr>
          <p:nvPr/>
        </p:nvSpPr>
        <p:spPr bwMode="auto">
          <a:xfrm flipV="1">
            <a:off x="4191000" y="3733800"/>
            <a:ext cx="609600" cy="2514600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16" name="Oval 200"/>
          <p:cNvSpPr>
            <a:spLocks noChangeArrowheads="1"/>
          </p:cNvSpPr>
          <p:nvPr/>
        </p:nvSpPr>
        <p:spPr bwMode="auto">
          <a:xfrm>
            <a:off x="4708525" y="3977645"/>
            <a:ext cx="92075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4076700" y="3336925"/>
            <a:ext cx="0" cy="3063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895600" y="4892675"/>
            <a:ext cx="289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5787508" y="2151193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5711308" y="3008319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5434788" y="1143000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788" y="1143000"/>
                <a:ext cx="29718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6400800" y="1627973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1627973"/>
                <a:ext cx="96232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7263588" y="1651494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588" y="1651494"/>
                <a:ext cx="96232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5587188" y="2189289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188" y="2189289"/>
                <a:ext cx="29718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7263588" y="2494173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588" y="2494173"/>
                <a:ext cx="96232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5787508" y="2496158"/>
                <a:ext cx="9623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508" y="2496158"/>
                <a:ext cx="962320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5587188" y="3064203"/>
                <a:ext cx="29718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4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−8=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188" y="3064203"/>
                <a:ext cx="2971800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636941"/>
              </p:ext>
            </p:extLst>
          </p:nvPr>
        </p:nvGraphicFramePr>
        <p:xfrm>
          <a:off x="6284968" y="3756342"/>
          <a:ext cx="157624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88120"/>
                <a:gridCol w="788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9961" y="1953233"/>
                <a:ext cx="2514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61" y="1953233"/>
                <a:ext cx="2514600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2885"/>
              </p:ext>
            </p:extLst>
          </p:nvPr>
        </p:nvGraphicFramePr>
        <p:xfrm>
          <a:off x="612231" y="3488758"/>
          <a:ext cx="157624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8120"/>
                <a:gridCol w="788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91000" y="3048000"/>
            <a:ext cx="130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(3, 4)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59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410" grpId="0" animBg="1"/>
      <p:bldP spid="9411" grpId="0" animBg="1"/>
      <p:bldP spid="9412" grpId="0" animBg="1"/>
      <p:bldP spid="9413" grpId="0" animBg="1"/>
      <p:bldP spid="9414" grpId="0" animBg="1"/>
      <p:bldP spid="9415" grpId="0" animBg="1"/>
      <p:bldP spid="9416" grpId="0" animBg="1"/>
      <p:bldP spid="32" grpId="0" animBg="1"/>
      <p:bldP spid="33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  <p:bldP spid="4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Point. You try it.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524000"/>
                <a:ext cx="8229600" cy="1066800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Solve the linear system graphically.</a:t>
                </a:r>
              </a:p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−2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 = 2</m:t>
                    </m:r>
                  </m:oMath>
                </a14:m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524000"/>
                <a:ext cx="8229600" cy="1066800"/>
              </a:xfrm>
              <a:blipFill rotWithShape="1">
                <a:blip r:embed="rId2"/>
                <a:stretch>
                  <a:fillRect t="-6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58647"/>
              </p:ext>
            </p:extLst>
          </p:nvPr>
        </p:nvGraphicFramePr>
        <p:xfrm>
          <a:off x="3048000" y="3581400"/>
          <a:ext cx="2499360" cy="264477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4076700" y="3336925"/>
            <a:ext cx="0" cy="3063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95600" y="4892675"/>
            <a:ext cx="2895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643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2039</TotalTime>
  <Words>327</Words>
  <Application>Microsoft Office PowerPoint</Application>
  <PresentationFormat>On-screen Show (4:3)</PresentationFormat>
  <Paragraphs>100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Tuesday, November 27, 2012</vt:lpstr>
      <vt:lpstr>Homework Check</vt:lpstr>
      <vt:lpstr>Graphing to Solve</vt:lpstr>
      <vt:lpstr>Example 2. Together…</vt:lpstr>
      <vt:lpstr>Check Point. You try it.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November 26, 2012</dc:title>
  <dc:creator>Dria</dc:creator>
  <cp:lastModifiedBy>Dria</cp:lastModifiedBy>
  <cp:revision>13</cp:revision>
  <dcterms:created xsi:type="dcterms:W3CDTF">2012-11-26T13:53:14Z</dcterms:created>
  <dcterms:modified xsi:type="dcterms:W3CDTF">2012-11-27T23:52:15Z</dcterms:modified>
</cp:coreProperties>
</file>